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4" r:id="rId4"/>
    <p:sldId id="265" r:id="rId5"/>
    <p:sldId id="263" r:id="rId6"/>
    <p:sldId id="262" r:id="rId7"/>
    <p:sldId id="261" r:id="rId8"/>
    <p:sldId id="260"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54" d="100"/>
          <a:sy n="54" d="100"/>
        </p:scale>
        <p:origin x="67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A699C-E7FC-4D6F-80DF-46787438BBF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17ED-8AF8-4DD0-961C-71DB91E10638}" type="slidenum">
              <a:rPr lang="en-US" smtClean="0"/>
              <a:t>‹#›</a:t>
            </a:fld>
            <a:endParaRPr lang="en-US"/>
          </a:p>
        </p:txBody>
      </p:sp>
    </p:spTree>
    <p:extLst>
      <p:ext uri="{BB962C8B-B14F-4D97-AF65-F5344CB8AC3E}">
        <p14:creationId xmlns:p14="http://schemas.microsoft.com/office/powerpoint/2010/main" val="90113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A699C-E7FC-4D6F-80DF-46787438BBF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17ED-8AF8-4DD0-961C-71DB91E10638}" type="slidenum">
              <a:rPr lang="en-US" smtClean="0"/>
              <a:t>‹#›</a:t>
            </a:fld>
            <a:endParaRPr lang="en-US"/>
          </a:p>
        </p:txBody>
      </p:sp>
    </p:spTree>
    <p:extLst>
      <p:ext uri="{BB962C8B-B14F-4D97-AF65-F5344CB8AC3E}">
        <p14:creationId xmlns:p14="http://schemas.microsoft.com/office/powerpoint/2010/main" val="117574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A699C-E7FC-4D6F-80DF-46787438BBF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17ED-8AF8-4DD0-961C-71DB91E10638}" type="slidenum">
              <a:rPr lang="en-US" smtClean="0"/>
              <a:t>‹#›</a:t>
            </a:fld>
            <a:endParaRPr lang="en-US"/>
          </a:p>
        </p:txBody>
      </p:sp>
    </p:spTree>
    <p:extLst>
      <p:ext uri="{BB962C8B-B14F-4D97-AF65-F5344CB8AC3E}">
        <p14:creationId xmlns:p14="http://schemas.microsoft.com/office/powerpoint/2010/main" val="364443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A699C-E7FC-4D6F-80DF-46787438BBF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17ED-8AF8-4DD0-961C-71DB91E10638}" type="slidenum">
              <a:rPr lang="en-US" smtClean="0"/>
              <a:t>‹#›</a:t>
            </a:fld>
            <a:endParaRPr lang="en-US"/>
          </a:p>
        </p:txBody>
      </p:sp>
    </p:spTree>
    <p:extLst>
      <p:ext uri="{BB962C8B-B14F-4D97-AF65-F5344CB8AC3E}">
        <p14:creationId xmlns:p14="http://schemas.microsoft.com/office/powerpoint/2010/main" val="272112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A699C-E7FC-4D6F-80DF-46787438BBF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17ED-8AF8-4DD0-961C-71DB91E10638}" type="slidenum">
              <a:rPr lang="en-US" smtClean="0"/>
              <a:t>‹#›</a:t>
            </a:fld>
            <a:endParaRPr lang="en-US"/>
          </a:p>
        </p:txBody>
      </p:sp>
    </p:spTree>
    <p:extLst>
      <p:ext uri="{BB962C8B-B14F-4D97-AF65-F5344CB8AC3E}">
        <p14:creationId xmlns:p14="http://schemas.microsoft.com/office/powerpoint/2010/main" val="173351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A699C-E7FC-4D6F-80DF-46787438BBF3}"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E17ED-8AF8-4DD0-961C-71DB91E10638}" type="slidenum">
              <a:rPr lang="en-US" smtClean="0"/>
              <a:t>‹#›</a:t>
            </a:fld>
            <a:endParaRPr lang="en-US"/>
          </a:p>
        </p:txBody>
      </p:sp>
    </p:spTree>
    <p:extLst>
      <p:ext uri="{BB962C8B-B14F-4D97-AF65-F5344CB8AC3E}">
        <p14:creationId xmlns:p14="http://schemas.microsoft.com/office/powerpoint/2010/main" val="382598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A699C-E7FC-4D6F-80DF-46787438BBF3}"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E17ED-8AF8-4DD0-961C-71DB91E10638}" type="slidenum">
              <a:rPr lang="en-US" smtClean="0"/>
              <a:t>‹#›</a:t>
            </a:fld>
            <a:endParaRPr lang="en-US"/>
          </a:p>
        </p:txBody>
      </p:sp>
    </p:spTree>
    <p:extLst>
      <p:ext uri="{BB962C8B-B14F-4D97-AF65-F5344CB8AC3E}">
        <p14:creationId xmlns:p14="http://schemas.microsoft.com/office/powerpoint/2010/main" val="128332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A699C-E7FC-4D6F-80DF-46787438BBF3}"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E17ED-8AF8-4DD0-961C-71DB91E10638}" type="slidenum">
              <a:rPr lang="en-US" smtClean="0"/>
              <a:t>‹#›</a:t>
            </a:fld>
            <a:endParaRPr lang="en-US"/>
          </a:p>
        </p:txBody>
      </p:sp>
    </p:spTree>
    <p:extLst>
      <p:ext uri="{BB962C8B-B14F-4D97-AF65-F5344CB8AC3E}">
        <p14:creationId xmlns:p14="http://schemas.microsoft.com/office/powerpoint/2010/main" val="7663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A699C-E7FC-4D6F-80DF-46787438BBF3}"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E17ED-8AF8-4DD0-961C-71DB91E10638}" type="slidenum">
              <a:rPr lang="en-US" smtClean="0"/>
              <a:t>‹#›</a:t>
            </a:fld>
            <a:endParaRPr lang="en-US"/>
          </a:p>
        </p:txBody>
      </p:sp>
    </p:spTree>
    <p:extLst>
      <p:ext uri="{BB962C8B-B14F-4D97-AF65-F5344CB8AC3E}">
        <p14:creationId xmlns:p14="http://schemas.microsoft.com/office/powerpoint/2010/main" val="163989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0A699C-E7FC-4D6F-80DF-46787438BBF3}"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E17ED-8AF8-4DD0-961C-71DB91E10638}" type="slidenum">
              <a:rPr lang="en-US" smtClean="0"/>
              <a:t>‹#›</a:t>
            </a:fld>
            <a:endParaRPr lang="en-US"/>
          </a:p>
        </p:txBody>
      </p:sp>
    </p:spTree>
    <p:extLst>
      <p:ext uri="{BB962C8B-B14F-4D97-AF65-F5344CB8AC3E}">
        <p14:creationId xmlns:p14="http://schemas.microsoft.com/office/powerpoint/2010/main" val="278090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0A699C-E7FC-4D6F-80DF-46787438BBF3}"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E17ED-8AF8-4DD0-961C-71DB91E10638}" type="slidenum">
              <a:rPr lang="en-US" smtClean="0"/>
              <a:t>‹#›</a:t>
            </a:fld>
            <a:endParaRPr lang="en-US"/>
          </a:p>
        </p:txBody>
      </p:sp>
    </p:spTree>
    <p:extLst>
      <p:ext uri="{BB962C8B-B14F-4D97-AF65-F5344CB8AC3E}">
        <p14:creationId xmlns:p14="http://schemas.microsoft.com/office/powerpoint/2010/main" val="427049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A699C-E7FC-4D6F-80DF-46787438BBF3}" type="datetimeFigureOut">
              <a:rPr lang="en-US" smtClean="0"/>
              <a:t>9/27/2021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E17ED-8AF8-4DD0-961C-71DB91E10638}" type="slidenum">
              <a:rPr lang="en-US" smtClean="0"/>
              <a:t>‹#›</a:t>
            </a:fld>
            <a:endParaRPr lang="en-US"/>
          </a:p>
        </p:txBody>
      </p:sp>
    </p:spTree>
    <p:extLst>
      <p:ext uri="{BB962C8B-B14F-4D97-AF65-F5344CB8AC3E}">
        <p14:creationId xmlns:p14="http://schemas.microsoft.com/office/powerpoint/2010/main" val="4264313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oc.utah.edu/sociology3112/basics.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88" y="1122363"/>
            <a:ext cx="11558587" cy="2387600"/>
          </a:xfrm>
        </p:spPr>
        <p:txBody>
          <a:bodyPr>
            <a:normAutofit/>
          </a:bodyPr>
          <a:lstStyle/>
          <a:p>
            <a:r>
              <a:rPr lang="en-US" sz="4000" b="1" cap="all" dirty="0" smtClean="0"/>
              <a:t>Political science introductory course</a:t>
            </a:r>
            <a:br>
              <a:rPr lang="en-US" sz="4000" b="1" cap="all" dirty="0" smtClean="0"/>
            </a:br>
            <a:r>
              <a:rPr lang="en-US" sz="4000" b="1" cap="all" dirty="0" smtClean="0"/>
              <a:t>lecture 8</a:t>
            </a:r>
            <a:endParaRPr lang="en-US" sz="4000" b="1" cap="all" dirty="0"/>
          </a:p>
        </p:txBody>
      </p:sp>
      <p:sp>
        <p:nvSpPr>
          <p:cNvPr id="3" name="Subtitle 2"/>
          <p:cNvSpPr>
            <a:spLocks noGrp="1"/>
          </p:cNvSpPr>
          <p:nvPr>
            <p:ph type="subTitle" idx="1"/>
          </p:nvPr>
        </p:nvSpPr>
        <p:spPr/>
        <p:txBody>
          <a:bodyPr/>
          <a:lstStyle/>
          <a:p>
            <a:r>
              <a:rPr lang="en-US" dirty="0" smtClean="0"/>
              <a:t>Marem Buzurtanova</a:t>
            </a:r>
          </a:p>
          <a:p>
            <a:r>
              <a:rPr lang="en-US" dirty="0" smtClean="0"/>
              <a:t>Almaty </a:t>
            </a:r>
            <a:r>
              <a:rPr lang="en-US" dirty="0" smtClean="0"/>
              <a:t>202</a:t>
            </a:r>
            <a:r>
              <a:rPr lang="ru-RU" smtClean="0"/>
              <a:t>2</a:t>
            </a:r>
            <a:endParaRPr lang="en-US" dirty="0"/>
          </a:p>
        </p:txBody>
      </p:sp>
    </p:spTree>
    <p:extLst>
      <p:ext uri="{BB962C8B-B14F-4D97-AF65-F5344CB8AC3E}">
        <p14:creationId xmlns:p14="http://schemas.microsoft.com/office/powerpoint/2010/main" val="300846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a:bodyPr>
          <a:lstStyle/>
          <a:p>
            <a:pPr algn="r"/>
            <a:r>
              <a:rPr lang="en-US" sz="1200" b="1" cap="all" dirty="0"/>
              <a:t>Political science introductory course</a:t>
            </a:r>
            <a:br>
              <a:rPr lang="en-US" sz="1200" b="1" cap="all" dirty="0"/>
            </a:br>
            <a:r>
              <a:rPr lang="en-US" sz="1200" b="1" cap="all" dirty="0"/>
              <a:t>lecture 8</a:t>
            </a:r>
            <a:endParaRPr lang="en-US" sz="1200" dirty="0"/>
          </a:p>
        </p:txBody>
      </p:sp>
      <p:sp>
        <p:nvSpPr>
          <p:cNvPr id="3" name="Content Placeholder 2"/>
          <p:cNvSpPr>
            <a:spLocks noGrp="1"/>
          </p:cNvSpPr>
          <p:nvPr>
            <p:ph idx="1"/>
          </p:nvPr>
        </p:nvSpPr>
        <p:spPr>
          <a:xfrm>
            <a:off x="838200" y="885826"/>
            <a:ext cx="10515600" cy="5291137"/>
          </a:xfrm>
        </p:spPr>
        <p:txBody>
          <a:bodyPr/>
          <a:lstStyle/>
          <a:p>
            <a:pPr marL="0" indent="0">
              <a:buNone/>
            </a:pPr>
            <a:r>
              <a:rPr lang="en-US" sz="4800" b="1" dirty="0" smtClean="0"/>
              <a:t>Quantitative research Methods in Social science – Lecture 8 Outline:</a:t>
            </a:r>
          </a:p>
          <a:p>
            <a:pPr>
              <a:buFontTx/>
              <a:buChar char="-"/>
            </a:pPr>
            <a:r>
              <a:rPr lang="en-US" sz="4800" b="1" dirty="0" smtClean="0"/>
              <a:t>Positivism in social science;</a:t>
            </a:r>
          </a:p>
          <a:p>
            <a:pPr>
              <a:buFontTx/>
              <a:buChar char="-"/>
            </a:pPr>
            <a:r>
              <a:rPr lang="en-US" sz="4800" b="1" dirty="0" smtClean="0"/>
              <a:t>qualitative VS  quantitative research;</a:t>
            </a:r>
          </a:p>
          <a:p>
            <a:pPr>
              <a:buFontTx/>
              <a:buChar char="-"/>
            </a:pPr>
            <a:r>
              <a:rPr lang="en-US" sz="4800" b="1" dirty="0" smtClean="0"/>
              <a:t>quantitative methods in social science;</a:t>
            </a:r>
          </a:p>
          <a:p>
            <a:pPr>
              <a:buFontTx/>
              <a:buChar char="-"/>
            </a:pPr>
            <a:r>
              <a:rPr lang="en-US" sz="4800" b="1" dirty="0"/>
              <a:t>i</a:t>
            </a:r>
            <a:r>
              <a:rPr lang="en-US" sz="4800" b="1" dirty="0" smtClean="0"/>
              <a:t>ndependent and dependent variable. </a:t>
            </a:r>
          </a:p>
          <a:p>
            <a:pPr>
              <a:buFontTx/>
              <a:buChar char="-"/>
            </a:pPr>
            <a:endParaRPr lang="en-US" sz="2400" dirty="0" smtClean="0"/>
          </a:p>
          <a:p>
            <a:pPr>
              <a:buFontTx/>
              <a:buChar char="-"/>
            </a:pPr>
            <a:endParaRPr lang="en-US" sz="2400" dirty="0" smtClean="0"/>
          </a:p>
          <a:p>
            <a:pPr marL="0" indent="0">
              <a:buNone/>
            </a:pPr>
            <a:endParaRPr lang="en-US" sz="2400" dirty="0"/>
          </a:p>
        </p:txBody>
      </p:sp>
    </p:spTree>
    <p:extLst>
      <p:ext uri="{BB962C8B-B14F-4D97-AF65-F5344CB8AC3E}">
        <p14:creationId xmlns:p14="http://schemas.microsoft.com/office/powerpoint/2010/main" val="244223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a:bodyPr>
          <a:lstStyle/>
          <a:p>
            <a:pPr algn="r"/>
            <a:r>
              <a:rPr lang="en-US" sz="1200" b="1" cap="all" dirty="0"/>
              <a:t>Political science introductory course</a:t>
            </a:r>
            <a:br>
              <a:rPr lang="en-US" sz="1200" b="1" cap="all" dirty="0"/>
            </a:br>
            <a:r>
              <a:rPr lang="en-US" sz="1200" b="1" cap="all" dirty="0"/>
              <a:t>lecture 8</a:t>
            </a:r>
            <a:endParaRPr lang="en-US" sz="1200" dirty="0"/>
          </a:p>
        </p:txBody>
      </p:sp>
      <p:pic>
        <p:nvPicPr>
          <p:cNvPr id="5" name="Content Placeholder 4"/>
          <p:cNvPicPr>
            <a:picLocks noGrp="1" noChangeAspect="1"/>
          </p:cNvPicPr>
          <p:nvPr>
            <p:ph idx="1"/>
          </p:nvPr>
        </p:nvPicPr>
        <p:blipFill>
          <a:blip r:embed="rId2"/>
          <a:stretch>
            <a:fillRect/>
          </a:stretch>
        </p:blipFill>
        <p:spPr>
          <a:xfrm>
            <a:off x="479425" y="885826"/>
            <a:ext cx="6076950" cy="4562475"/>
          </a:xfrm>
          <a:prstGeom prst="rect">
            <a:avLst/>
          </a:prstGeom>
        </p:spPr>
      </p:pic>
      <p:sp>
        <p:nvSpPr>
          <p:cNvPr id="6" name="Rectangle 5"/>
          <p:cNvSpPr/>
          <p:nvPr/>
        </p:nvSpPr>
        <p:spPr>
          <a:xfrm>
            <a:off x="266700" y="5645835"/>
            <a:ext cx="6096000" cy="646331"/>
          </a:xfrm>
          <a:prstGeom prst="rect">
            <a:avLst/>
          </a:prstGeom>
        </p:spPr>
        <p:txBody>
          <a:bodyPr>
            <a:spAutoFit/>
          </a:bodyPr>
          <a:lstStyle/>
          <a:p>
            <a:r>
              <a:rPr lang="en-US" b="1" dirty="0" smtClean="0"/>
              <a:t>Auguste Comte (1798 –1857) and the Vienna Circle of Logical Empiricism (1924 – 1936)</a:t>
            </a:r>
            <a:endParaRPr lang="en-US" b="1" dirty="0"/>
          </a:p>
        </p:txBody>
      </p:sp>
      <p:sp>
        <p:nvSpPr>
          <p:cNvPr id="7" name="Rectangle 6"/>
          <p:cNvSpPr/>
          <p:nvPr/>
        </p:nvSpPr>
        <p:spPr>
          <a:xfrm>
            <a:off x="6692900" y="2391460"/>
            <a:ext cx="5310188" cy="3416320"/>
          </a:xfrm>
          <a:prstGeom prst="rect">
            <a:avLst/>
          </a:prstGeom>
        </p:spPr>
        <p:txBody>
          <a:bodyPr wrap="square">
            <a:spAutoFit/>
          </a:bodyPr>
          <a:lstStyle/>
          <a:p>
            <a:r>
              <a:rPr lang="en-US" sz="2400" b="1" dirty="0" smtClean="0"/>
              <a:t>In social science, </a:t>
            </a:r>
            <a:r>
              <a:rPr lang="en-US" sz="2400" b="1" dirty="0" err="1" smtClean="0"/>
              <a:t>antipositivism</a:t>
            </a:r>
            <a:r>
              <a:rPr lang="en-US" sz="2400" b="1" dirty="0" smtClean="0"/>
              <a:t> (also </a:t>
            </a:r>
            <a:r>
              <a:rPr lang="en-US" sz="2400" b="1" dirty="0" err="1" smtClean="0"/>
              <a:t>interpretivism</a:t>
            </a:r>
            <a:r>
              <a:rPr lang="en-US" sz="2400" b="1" dirty="0" smtClean="0"/>
              <a:t>, negativism or antinaturalism);</a:t>
            </a:r>
          </a:p>
          <a:p>
            <a:pPr marL="285750" indent="-285750">
              <a:buFont typeface="Arial" panose="020B0604020202020204" pitchFamily="34" charset="0"/>
              <a:buChar char="•"/>
            </a:pPr>
            <a:r>
              <a:rPr lang="en-US" sz="2400" b="1" dirty="0" smtClean="0"/>
              <a:t>the social cannot be studied with the scientific method of natural sciences, </a:t>
            </a:r>
          </a:p>
          <a:p>
            <a:pPr marL="285750" indent="-285750">
              <a:buFont typeface="Arial" panose="020B0604020202020204" pitchFamily="34" charset="0"/>
              <a:buChar char="•"/>
            </a:pPr>
            <a:r>
              <a:rPr lang="en-US" sz="2400" b="1" dirty="0" smtClean="0"/>
              <a:t>a different epistemology is required. </a:t>
            </a:r>
          </a:p>
          <a:p>
            <a:pPr marL="285750" indent="-285750">
              <a:buFont typeface="Arial" panose="020B0604020202020204" pitchFamily="34" charset="0"/>
              <a:buChar char="•"/>
            </a:pPr>
            <a:r>
              <a:rPr lang="en-US" sz="2400" b="1" dirty="0" smtClean="0"/>
              <a:t>the concepts and language that researchers use shape their perceptions of the social world.</a:t>
            </a:r>
            <a:endParaRPr lang="en-US" sz="2400" b="1" dirty="0"/>
          </a:p>
        </p:txBody>
      </p:sp>
    </p:spTree>
    <p:extLst>
      <p:ext uri="{BB962C8B-B14F-4D97-AF65-F5344CB8AC3E}">
        <p14:creationId xmlns:p14="http://schemas.microsoft.com/office/powerpoint/2010/main" val="354562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a:bodyPr>
          <a:lstStyle/>
          <a:p>
            <a:pPr algn="r"/>
            <a:r>
              <a:rPr lang="en-US" sz="1200" b="1" cap="all" dirty="0"/>
              <a:t>Political science introductory course</a:t>
            </a:r>
            <a:br>
              <a:rPr lang="en-US" sz="1200" b="1" cap="all" dirty="0"/>
            </a:br>
            <a:r>
              <a:rPr lang="en-US" sz="1200" b="1" cap="all" dirty="0"/>
              <a:t>lecture 8</a:t>
            </a:r>
            <a:endParaRPr lang="en-US" sz="1200" dirty="0"/>
          </a:p>
        </p:txBody>
      </p:sp>
      <p:sp>
        <p:nvSpPr>
          <p:cNvPr id="3" name="Content Placeholder 2"/>
          <p:cNvSpPr>
            <a:spLocks noGrp="1"/>
          </p:cNvSpPr>
          <p:nvPr>
            <p:ph idx="1"/>
          </p:nvPr>
        </p:nvSpPr>
        <p:spPr>
          <a:xfrm>
            <a:off x="838200" y="885826"/>
            <a:ext cx="10515600" cy="5291137"/>
          </a:xfrm>
        </p:spPr>
        <p:txBody>
          <a:bodyPr/>
          <a:lstStyle/>
          <a:p>
            <a:pPr marL="0" indent="0">
              <a:buNone/>
            </a:pPr>
            <a:r>
              <a:rPr lang="en-US" dirty="0" smtClean="0"/>
              <a:t>Qualitative Research VS Quantitative Research</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2400" dirty="0" smtClean="0"/>
              <a:t>Quantitative research is “explaining phenomena by collecting numerical data that are </a:t>
            </a:r>
            <a:r>
              <a:rPr lang="en-US" sz="2400" dirty="0" err="1" smtClean="0"/>
              <a:t>analysed</a:t>
            </a:r>
            <a:r>
              <a:rPr lang="en-US" sz="2400" dirty="0" smtClean="0"/>
              <a:t> using mathematically based methods (in particular statistics).” Qualitative research seeks to answer questions about why and how people behave in the way that they do. It provides in-depth information about human </a:t>
            </a:r>
            <a:r>
              <a:rPr lang="en-US" sz="2400" dirty="0" err="1" smtClean="0"/>
              <a:t>behaviour</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838201" y="1589275"/>
            <a:ext cx="3997810" cy="2498631"/>
          </a:xfrm>
          <a:prstGeom prst="rect">
            <a:avLst/>
          </a:prstGeom>
        </p:spPr>
      </p:pic>
      <p:pic>
        <p:nvPicPr>
          <p:cNvPr id="5" name="Picture 4"/>
          <p:cNvPicPr>
            <a:picLocks noChangeAspect="1"/>
          </p:cNvPicPr>
          <p:nvPr/>
        </p:nvPicPr>
        <p:blipFill>
          <a:blip r:embed="rId3"/>
          <a:stretch>
            <a:fillRect/>
          </a:stretch>
        </p:blipFill>
        <p:spPr>
          <a:xfrm>
            <a:off x="5685417" y="1589275"/>
            <a:ext cx="4818977" cy="2540915"/>
          </a:xfrm>
          <a:prstGeom prst="rect">
            <a:avLst/>
          </a:prstGeom>
        </p:spPr>
      </p:pic>
    </p:spTree>
    <p:extLst>
      <p:ext uri="{BB962C8B-B14F-4D97-AF65-F5344CB8AC3E}">
        <p14:creationId xmlns:p14="http://schemas.microsoft.com/office/powerpoint/2010/main" val="39687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a:bodyPr>
          <a:lstStyle/>
          <a:p>
            <a:pPr algn="r"/>
            <a:r>
              <a:rPr lang="en-US" sz="1200" b="1" cap="all" dirty="0"/>
              <a:t>Political science introductory course</a:t>
            </a:r>
            <a:br>
              <a:rPr lang="en-US" sz="1200" b="1" cap="all" dirty="0"/>
            </a:br>
            <a:r>
              <a:rPr lang="en-US" sz="1200" b="1" cap="all" dirty="0"/>
              <a:t>lecture 8</a:t>
            </a:r>
            <a:endParaRPr lang="en-US"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349897"/>
              </p:ext>
            </p:extLst>
          </p:nvPr>
        </p:nvGraphicFramePr>
        <p:xfrm>
          <a:off x="415637" y="1246909"/>
          <a:ext cx="11409218" cy="5012584"/>
        </p:xfrm>
        <a:graphic>
          <a:graphicData uri="http://schemas.openxmlformats.org/drawingml/2006/table">
            <a:tbl>
              <a:tblPr firstRow="1" firstCol="1" bandRow="1">
                <a:tableStyleId>{5C22544A-7EE6-4342-B048-85BDC9FD1C3A}</a:tableStyleId>
              </a:tblPr>
              <a:tblGrid>
                <a:gridCol w="7513416">
                  <a:extLst>
                    <a:ext uri="{9D8B030D-6E8A-4147-A177-3AD203B41FA5}">
                      <a16:colId xmlns:a16="http://schemas.microsoft.com/office/drawing/2014/main" val="2122096876"/>
                    </a:ext>
                  </a:extLst>
                </a:gridCol>
                <a:gridCol w="3895802">
                  <a:extLst>
                    <a:ext uri="{9D8B030D-6E8A-4147-A177-3AD203B41FA5}">
                      <a16:colId xmlns:a16="http://schemas.microsoft.com/office/drawing/2014/main" val="710532368"/>
                    </a:ext>
                  </a:extLst>
                </a:gridCol>
              </a:tblGrid>
              <a:tr h="321969">
                <a:tc>
                  <a:txBody>
                    <a:bodyPr/>
                    <a:lstStyle/>
                    <a:p>
                      <a:pPr>
                        <a:lnSpc>
                          <a:spcPct val="107000"/>
                        </a:lnSpc>
                        <a:spcAft>
                          <a:spcPts val="0"/>
                        </a:spcAft>
                      </a:pPr>
                      <a:r>
                        <a:rPr lang="en-GB" sz="2000">
                          <a:effectLst/>
                        </a:rPr>
                        <a:t>Qualitative Methods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Quantitative Methods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3477310"/>
                  </a:ext>
                </a:extLst>
              </a:tr>
              <a:tr h="1332597">
                <a:tc>
                  <a:txBody>
                    <a:bodyPr/>
                    <a:lstStyle/>
                    <a:p>
                      <a:pPr>
                        <a:lnSpc>
                          <a:spcPct val="107000"/>
                        </a:lnSpc>
                        <a:spcAft>
                          <a:spcPts val="0"/>
                        </a:spcAft>
                      </a:pPr>
                      <a:r>
                        <a:rPr lang="en-GB" sz="2000" dirty="0">
                          <a:effectLst/>
                        </a:rPr>
                        <a:t>Interview</a:t>
                      </a:r>
                      <a:endParaRPr lang="en-US" sz="2000" dirty="0">
                        <a:effectLst/>
                      </a:endParaRPr>
                    </a:p>
                    <a:p>
                      <a:pPr>
                        <a:lnSpc>
                          <a:spcPct val="107000"/>
                        </a:lnSpc>
                        <a:spcAft>
                          <a:spcPts val="0"/>
                        </a:spcAft>
                      </a:pPr>
                      <a:r>
                        <a:rPr lang="en-GB" sz="2000" dirty="0">
                          <a:effectLst/>
                        </a:rPr>
                        <a:t>Observation</a:t>
                      </a:r>
                      <a:endParaRPr lang="en-US" sz="2000" dirty="0">
                        <a:effectLst/>
                      </a:endParaRPr>
                    </a:p>
                    <a:p>
                      <a:pPr>
                        <a:lnSpc>
                          <a:spcPct val="107000"/>
                        </a:lnSpc>
                        <a:spcAft>
                          <a:spcPts val="0"/>
                        </a:spcAft>
                      </a:pPr>
                      <a:r>
                        <a:rPr lang="en-GB" sz="2000" dirty="0">
                          <a:effectLst/>
                        </a:rPr>
                        <a:t>Oral </a:t>
                      </a:r>
                      <a:r>
                        <a:rPr lang="en-GB" sz="2000" dirty="0" smtClean="0">
                          <a:effectLst/>
                        </a:rPr>
                        <a:t>History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Trend Study</a:t>
                      </a:r>
                      <a:endParaRPr lang="en-US" sz="2000" dirty="0">
                        <a:effectLst/>
                      </a:endParaRPr>
                    </a:p>
                    <a:p>
                      <a:pPr>
                        <a:lnSpc>
                          <a:spcPct val="107000"/>
                        </a:lnSpc>
                        <a:spcAft>
                          <a:spcPts val="0"/>
                        </a:spcAft>
                      </a:pPr>
                      <a:r>
                        <a:rPr lang="en-GB" sz="2000" dirty="0">
                          <a:effectLst/>
                        </a:rPr>
                        <a:t>Cohort Study</a:t>
                      </a:r>
                      <a:endParaRPr lang="en-US" sz="2000" dirty="0">
                        <a:effectLst/>
                      </a:endParaRPr>
                    </a:p>
                    <a:p>
                      <a:pPr>
                        <a:lnSpc>
                          <a:spcPct val="107000"/>
                        </a:lnSpc>
                        <a:spcAft>
                          <a:spcPts val="0"/>
                        </a:spcAft>
                      </a:pPr>
                      <a:r>
                        <a:rPr lang="en-GB" sz="2000" dirty="0">
                          <a:effectLst/>
                        </a:rPr>
                        <a:t>Panel Study</a:t>
                      </a:r>
                      <a:endParaRPr lang="en-US" sz="2000" dirty="0">
                        <a:effectLst/>
                      </a:endParaRPr>
                    </a:p>
                    <a:p>
                      <a:pPr>
                        <a:lnSpc>
                          <a:spcPct val="107000"/>
                        </a:lnSpc>
                        <a:spcAft>
                          <a:spcPts val="0"/>
                        </a:spcAft>
                      </a:pPr>
                      <a:r>
                        <a:rPr lang="en-GB" sz="2000" dirty="0">
                          <a:effectLst/>
                        </a:rPr>
                        <a:t>Blind and Double-blind Study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5141513"/>
                  </a:ext>
                </a:extLst>
              </a:tr>
              <a:tr h="3353851">
                <a:tc>
                  <a:txBody>
                    <a:bodyPr/>
                    <a:lstStyle/>
                    <a:p>
                      <a:pPr>
                        <a:lnSpc>
                          <a:spcPct val="107000"/>
                        </a:lnSpc>
                        <a:spcAft>
                          <a:spcPts val="0"/>
                        </a:spcAft>
                      </a:pPr>
                      <a:r>
                        <a:rPr lang="en-GB" sz="2000">
                          <a:effectLst/>
                        </a:rPr>
                        <a:t>Qualitative research relies </a:t>
                      </a:r>
                      <a:r>
                        <a:rPr lang="en-GB" sz="2000" u="sng">
                          <a:effectLst/>
                        </a:rPr>
                        <a:t>on data obtained by the researcher </a:t>
                      </a:r>
                      <a:r>
                        <a:rPr lang="en-GB" sz="2000">
                          <a:effectLst/>
                        </a:rPr>
                        <a:t>from first-hand observation, interviews, questionnaires, focus groups, participant-observation, recordings made in natural settings, documents, and artifacts. The data are generally nonnumerical. Qualitative methodological frameworks include ethnography, grounded theory, discourse analysis, and interpretative phenomenological analysis. Qualitative research methods used in sociology, anthropology, political science, psychology, social work, and educational research study individuals' understanding of their social reality.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smtClean="0">
                          <a:effectLst/>
                        </a:rPr>
                        <a:t>Quantitative </a:t>
                      </a:r>
                      <a:r>
                        <a:rPr lang="en-GB" sz="2000" dirty="0">
                          <a:effectLst/>
                        </a:rPr>
                        <a:t>research methods emphasise objective </a:t>
                      </a:r>
                      <a:r>
                        <a:rPr lang="en-GB" sz="2000" u="sng" dirty="0">
                          <a:effectLst/>
                        </a:rPr>
                        <a:t>measurement</a:t>
                      </a:r>
                      <a:r>
                        <a:rPr lang="en-GB" sz="2000" dirty="0">
                          <a:effectLst/>
                        </a:rPr>
                        <a:t> and the statistical and mathematical, or numerical analysis of the data collected through polls, surveys, or by manipulating </a:t>
                      </a:r>
                      <a:r>
                        <a:rPr lang="en-GB" sz="2000" u="sng" dirty="0">
                          <a:effectLst/>
                        </a:rPr>
                        <a:t>the pre-existing statistical data</a:t>
                      </a:r>
                      <a:r>
                        <a:rPr lang="en-GB" sz="2000" dirty="0">
                          <a:effectLst/>
                        </a:rPr>
                        <a:t> using computational techniques.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9258336"/>
                  </a:ext>
                </a:extLst>
              </a:tr>
            </a:tbl>
          </a:graphicData>
        </a:graphic>
      </p:graphicFrame>
    </p:spTree>
    <p:extLst>
      <p:ext uri="{BB962C8B-B14F-4D97-AF65-F5344CB8AC3E}">
        <p14:creationId xmlns:p14="http://schemas.microsoft.com/office/powerpoint/2010/main" val="2451905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a:bodyPr>
          <a:lstStyle/>
          <a:p>
            <a:pPr algn="r"/>
            <a:r>
              <a:rPr lang="en-US" sz="1200" b="1" cap="all" dirty="0"/>
              <a:t>Political science introductory course</a:t>
            </a:r>
            <a:br>
              <a:rPr lang="en-US" sz="1200" b="1" cap="all" dirty="0"/>
            </a:br>
            <a:r>
              <a:rPr lang="en-US" sz="1200" b="1" cap="all" dirty="0"/>
              <a:t>lecture 8</a:t>
            </a:r>
            <a:endParaRPr lang="en-US" sz="1200" dirty="0"/>
          </a:p>
        </p:txBody>
      </p:sp>
      <p:pic>
        <p:nvPicPr>
          <p:cNvPr id="4" name="Content Placeholder 3"/>
          <p:cNvPicPr>
            <a:picLocks noGrp="1" noChangeAspect="1"/>
          </p:cNvPicPr>
          <p:nvPr>
            <p:ph idx="1"/>
          </p:nvPr>
        </p:nvPicPr>
        <p:blipFill>
          <a:blip r:embed="rId2"/>
          <a:stretch>
            <a:fillRect/>
          </a:stretch>
        </p:blipFill>
        <p:spPr>
          <a:xfrm>
            <a:off x="838200" y="1225911"/>
            <a:ext cx="4792779" cy="4780033"/>
          </a:xfrm>
          <a:prstGeom prst="rect">
            <a:avLst/>
          </a:prstGeom>
        </p:spPr>
      </p:pic>
      <p:pic>
        <p:nvPicPr>
          <p:cNvPr id="6" name="Picture 5"/>
          <p:cNvPicPr>
            <a:picLocks noChangeAspect="1"/>
          </p:cNvPicPr>
          <p:nvPr/>
        </p:nvPicPr>
        <p:blipFill>
          <a:blip r:embed="rId3"/>
          <a:stretch>
            <a:fillRect/>
          </a:stretch>
        </p:blipFill>
        <p:spPr>
          <a:xfrm>
            <a:off x="6096000" y="2327275"/>
            <a:ext cx="5401733" cy="3234505"/>
          </a:xfrm>
          <a:prstGeom prst="rect">
            <a:avLst/>
          </a:prstGeom>
        </p:spPr>
      </p:pic>
    </p:spTree>
    <p:extLst>
      <p:ext uri="{BB962C8B-B14F-4D97-AF65-F5344CB8AC3E}">
        <p14:creationId xmlns:p14="http://schemas.microsoft.com/office/powerpoint/2010/main" val="312472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a:bodyPr>
          <a:lstStyle/>
          <a:p>
            <a:pPr algn="r"/>
            <a:r>
              <a:rPr lang="en-US" sz="1200" b="1" cap="all" dirty="0"/>
              <a:t>Political science introductory course</a:t>
            </a:r>
            <a:br>
              <a:rPr lang="en-US" sz="1200" b="1" cap="all" dirty="0"/>
            </a:br>
            <a:r>
              <a:rPr lang="en-US" sz="1200" b="1" cap="all" dirty="0"/>
              <a:t>lecture 8</a:t>
            </a:r>
            <a:endParaRPr lang="en-US" sz="1200" dirty="0"/>
          </a:p>
        </p:txBody>
      </p:sp>
      <p:pic>
        <p:nvPicPr>
          <p:cNvPr id="4" name="Content Placeholder 3"/>
          <p:cNvPicPr>
            <a:picLocks noGrp="1" noChangeAspect="1"/>
          </p:cNvPicPr>
          <p:nvPr>
            <p:ph idx="1"/>
          </p:nvPr>
        </p:nvPicPr>
        <p:blipFill>
          <a:blip r:embed="rId2"/>
          <a:stretch>
            <a:fillRect/>
          </a:stretch>
        </p:blipFill>
        <p:spPr>
          <a:xfrm>
            <a:off x="557212" y="991394"/>
            <a:ext cx="4650727" cy="2780506"/>
          </a:xfrm>
          <a:prstGeom prst="rect">
            <a:avLst/>
          </a:prstGeom>
        </p:spPr>
      </p:pic>
      <p:pic>
        <p:nvPicPr>
          <p:cNvPr id="5" name="Picture 4"/>
          <p:cNvPicPr>
            <a:picLocks noChangeAspect="1"/>
          </p:cNvPicPr>
          <p:nvPr/>
        </p:nvPicPr>
        <p:blipFill>
          <a:blip r:embed="rId3"/>
          <a:stretch>
            <a:fillRect/>
          </a:stretch>
        </p:blipFill>
        <p:spPr>
          <a:xfrm>
            <a:off x="5448300" y="1255712"/>
            <a:ext cx="5715000" cy="4524375"/>
          </a:xfrm>
          <a:prstGeom prst="rect">
            <a:avLst/>
          </a:prstGeom>
        </p:spPr>
      </p:pic>
    </p:spTree>
    <p:extLst>
      <p:ext uri="{BB962C8B-B14F-4D97-AF65-F5344CB8AC3E}">
        <p14:creationId xmlns:p14="http://schemas.microsoft.com/office/powerpoint/2010/main" val="1151363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a:bodyPr>
          <a:lstStyle/>
          <a:p>
            <a:pPr algn="r"/>
            <a:r>
              <a:rPr lang="en-US" sz="1200" b="1" cap="all" dirty="0"/>
              <a:t>Political science introductory course</a:t>
            </a:r>
            <a:br>
              <a:rPr lang="en-US" sz="1200" b="1" cap="all" dirty="0"/>
            </a:br>
            <a:r>
              <a:rPr lang="en-US" sz="1200" b="1" cap="all" dirty="0"/>
              <a:t>lecture 8</a:t>
            </a:r>
            <a:endParaRPr lang="en-US" sz="1200" dirty="0"/>
          </a:p>
        </p:txBody>
      </p:sp>
      <p:pic>
        <p:nvPicPr>
          <p:cNvPr id="4" name="Content Placeholder 3"/>
          <p:cNvPicPr>
            <a:picLocks noGrp="1" noChangeAspect="1"/>
          </p:cNvPicPr>
          <p:nvPr>
            <p:ph idx="1"/>
          </p:nvPr>
        </p:nvPicPr>
        <p:blipFill>
          <a:blip r:embed="rId2"/>
          <a:stretch>
            <a:fillRect/>
          </a:stretch>
        </p:blipFill>
        <p:spPr>
          <a:xfrm>
            <a:off x="722312" y="729456"/>
            <a:ext cx="5449875" cy="3626644"/>
          </a:xfrm>
          <a:prstGeom prst="rect">
            <a:avLst/>
          </a:prstGeom>
        </p:spPr>
      </p:pic>
      <p:sp>
        <p:nvSpPr>
          <p:cNvPr id="5" name="Rectangle 4"/>
          <p:cNvSpPr/>
          <p:nvPr/>
        </p:nvSpPr>
        <p:spPr>
          <a:xfrm>
            <a:off x="6515087" y="1262400"/>
            <a:ext cx="4495813" cy="4832092"/>
          </a:xfrm>
          <a:prstGeom prst="rect">
            <a:avLst/>
          </a:prstGeom>
        </p:spPr>
        <p:txBody>
          <a:bodyPr wrap="square">
            <a:spAutoFit/>
          </a:bodyPr>
          <a:lstStyle/>
          <a:p>
            <a:r>
              <a:rPr lang="en-US" sz="2800" b="1" dirty="0" smtClean="0"/>
              <a:t>The </a:t>
            </a:r>
            <a:r>
              <a:rPr lang="en-US" sz="2800" b="1" cap="all" dirty="0" smtClean="0"/>
              <a:t>independent variable </a:t>
            </a:r>
            <a:r>
              <a:rPr lang="en-US" sz="2800" b="1" dirty="0" smtClean="0"/>
              <a:t>is the variable the experimenter changes or controls and is assumed to have a direct effect on the dependent variable. ... The </a:t>
            </a:r>
            <a:r>
              <a:rPr lang="en-US" sz="2800" b="1" cap="all" dirty="0" smtClean="0"/>
              <a:t>dependent variable </a:t>
            </a:r>
            <a:r>
              <a:rPr lang="en-US" sz="2800" b="1" dirty="0" smtClean="0"/>
              <a:t>is the variable being tested and measured in an experiment, and is 'dependent' on the independent variable.</a:t>
            </a:r>
            <a:endParaRPr lang="en-US" sz="2800" b="1" dirty="0"/>
          </a:p>
        </p:txBody>
      </p:sp>
    </p:spTree>
    <p:extLst>
      <p:ext uri="{BB962C8B-B14F-4D97-AF65-F5344CB8AC3E}">
        <p14:creationId xmlns:p14="http://schemas.microsoft.com/office/powerpoint/2010/main" val="307312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a:bodyPr>
          <a:lstStyle/>
          <a:p>
            <a:pPr algn="r"/>
            <a:r>
              <a:rPr lang="en-US" sz="1200" b="1" cap="all" dirty="0"/>
              <a:t>Political science introductory course</a:t>
            </a:r>
            <a:br>
              <a:rPr lang="en-US" sz="1200" b="1" cap="all" dirty="0"/>
            </a:br>
            <a:r>
              <a:rPr lang="en-US" sz="1200" b="1" cap="all" dirty="0"/>
              <a:t>lecture 8</a:t>
            </a:r>
            <a:endParaRPr lang="en-US" sz="1200" dirty="0"/>
          </a:p>
        </p:txBody>
      </p:sp>
      <p:sp>
        <p:nvSpPr>
          <p:cNvPr id="3" name="Content Placeholder 2"/>
          <p:cNvSpPr>
            <a:spLocks noGrp="1"/>
          </p:cNvSpPr>
          <p:nvPr>
            <p:ph idx="1"/>
          </p:nvPr>
        </p:nvSpPr>
        <p:spPr>
          <a:xfrm>
            <a:off x="838200" y="885826"/>
            <a:ext cx="10515600" cy="5291137"/>
          </a:xfrm>
        </p:spPr>
        <p:txBody>
          <a:bodyPr>
            <a:normAutofit fontScale="92500" lnSpcReduction="10000"/>
          </a:bodyPr>
          <a:lstStyle/>
          <a:p>
            <a:pPr marL="0" indent="0">
              <a:buNone/>
            </a:pPr>
            <a:r>
              <a:rPr lang="en-US" dirty="0" smtClean="0"/>
              <a:t>In the social sciences, independent variables are typically thought of as being the cause, and dependent variables are often seen as being the effect. The independent variable, in other words, affects the dependent variable in some way.</a:t>
            </a:r>
            <a:endParaRPr lang="en-US" dirty="0"/>
          </a:p>
          <a:p>
            <a:pPr marL="0" indent="0">
              <a:buNone/>
            </a:pPr>
            <a:r>
              <a:rPr lang="en-US" dirty="0" smtClean="0"/>
              <a:t>Sometimes, the causal relationship between two variables can be unclear. Consider the relationship between religious affiliation and attitudes toward abortion. Which is the independent variable? Let's say, for example, that members of a given faith are opposed to abortion. Can we assume that the church's teachings influenced its members' attitudes toward abortion? Or did the members choose that church because they were already opposed to abortion? </a:t>
            </a:r>
          </a:p>
          <a:p>
            <a:pPr marL="0" indent="0">
              <a:buNone/>
            </a:pPr>
            <a:r>
              <a:rPr lang="en-US" dirty="0" smtClean="0"/>
              <a:t>When two phenomena appear to be occurring at the same time, social scientists need to </a:t>
            </a:r>
            <a:r>
              <a:rPr lang="en-US" b="1" i="1" dirty="0" smtClean="0"/>
              <a:t>come up with their own theories </a:t>
            </a:r>
            <a:r>
              <a:rPr lang="en-US" dirty="0" smtClean="0"/>
              <a:t>about how the two variables interact. (see </a:t>
            </a:r>
            <a:r>
              <a:rPr lang="en-US" dirty="0" smtClean="0">
                <a:hlinkClick r:id="rId2"/>
              </a:rPr>
              <a:t>https://soc.utah.edu/sociology3112/basics.php</a:t>
            </a:r>
            <a:r>
              <a:rPr lang="en-US" dirty="0"/>
              <a:t> </a:t>
            </a:r>
            <a:r>
              <a:rPr lang="en-US" dirty="0" smtClean="0"/>
              <a:t>)</a:t>
            </a:r>
          </a:p>
        </p:txBody>
      </p:sp>
    </p:spTree>
    <p:extLst>
      <p:ext uri="{BB962C8B-B14F-4D97-AF65-F5344CB8AC3E}">
        <p14:creationId xmlns:p14="http://schemas.microsoft.com/office/powerpoint/2010/main" val="3927214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533</Words>
  <Application>Microsoft Office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Political science introductory course lecture 8</vt:lpstr>
      <vt:lpstr>Political science introductory course lecture 8</vt:lpstr>
      <vt:lpstr>Political science introductory course lecture 8</vt:lpstr>
      <vt:lpstr>Political science introductory course lecture 8</vt:lpstr>
      <vt:lpstr>Political science introductory course lecture 8</vt:lpstr>
      <vt:lpstr>Political science introductory course lecture 8</vt:lpstr>
      <vt:lpstr>Political science introductory course lecture 8</vt:lpstr>
      <vt:lpstr>Political science introductory course lecture 8</vt:lpstr>
      <vt:lpstr>Political science introductory course lecture 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science introductory course lecture 8</dc:title>
  <dc:creator>Marem Buzurtanova</dc:creator>
  <cp:lastModifiedBy>Marem Buzurtanova</cp:lastModifiedBy>
  <cp:revision>15</cp:revision>
  <dcterms:created xsi:type="dcterms:W3CDTF">2020-11-02T02:57:04Z</dcterms:created>
  <dcterms:modified xsi:type="dcterms:W3CDTF">2021-09-27T05:45:04Z</dcterms:modified>
</cp:coreProperties>
</file>